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11D4-D4D6-4F27-9138-8DAD1CA8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64701-6DB4-4A09-A5A9-13267FCFD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9CD53-3443-439D-8FAD-04CCBBC1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505ED-8454-43CE-86FF-7BDD3974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D9B66-D15A-4496-8EA7-C5590A96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8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B62A-C578-4284-8198-EE524BEA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FACD-1A49-4262-AA80-378AD0CEC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6EDA-76D8-4F01-952B-DBDA052C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DB53-9820-4E8F-B743-57A72D80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2E77A-C75C-4E23-A540-CE37819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D3686-50D2-4488-83A1-70FCE20F3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59071-043D-4CE6-9EEE-C0F104730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E929-2807-4BBD-8D39-B93D7D89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4CB7-A808-42BB-A639-E0F55178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EA1DD-8DF4-40C4-9F85-158F4478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9E3A-2A4F-4B40-8B0D-A6BC31EA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AD6A-F922-4473-B791-07CA53DD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6244-5D3B-4887-9709-07D8AFE4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542C-27E0-450D-86B6-4E071412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C2DC0-F761-46FA-8DC1-0D2C28D5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6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D3C9-95AA-4168-8884-40170A28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7317-B3E7-4ACB-837C-A0CD5FAC3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7F5A9-03DC-40C8-8DCA-149C7AA9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178E-0D26-4BBA-8091-1B86C6EA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96FF-C527-44C9-8A19-323B27FB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0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9B5C-4457-441F-B029-A2B5C1F2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231-F87E-4237-8082-021931DAB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CCBF-0536-44E6-9943-8DAD7A825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1317-E2AB-4D4F-A129-AF711B17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FEC18-3C75-4611-AF85-3ECF3735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15141-6BBD-4814-B3DD-5755A44B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5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2868-DC35-45D2-974C-58706A11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7BDD-0159-4A93-9D10-DCE18D6E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EFE96-0459-4D53-BB22-4984EBE49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DC20B-569B-46B9-915F-7E4812D75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BCFCA-F4A3-46B8-A9C6-445349BE7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D297D-8DBA-4035-8E28-F77C3F20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1A75B-584B-4E0D-ABDF-FD13AFAB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9C3CF-4E5C-42BE-8C08-341B130A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5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DBE7-5FCA-4CC8-AD3E-A83DA0F5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C3AD9-CAF9-49A8-A433-846FFD4A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9B51A-E80C-4217-ADD6-D369315F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BE1FC-C295-41F3-B679-AE2593C2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0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F9EF-7273-467D-83CC-6A3D4232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14516-3BF8-4116-A209-2DA1C6C2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5E45-80CC-4F9B-BDD3-729B74A5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2CA9-52D0-4F6F-8556-80882B7E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5F64-B76C-46F4-924F-756C9D7F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6D9D6-703B-4739-9CE9-1034D333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B82D5-36A0-4C40-898E-A5E75AFE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5EBA6-3E06-441F-A778-512F8C2F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D13CA-0723-48DC-A329-A02D7537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8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DBAD-2CE1-4ADC-AFD4-C4C71A2A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F86CA-0EED-4557-9A1C-4E9048A82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1F86D-9D22-41A7-AEB5-8AB6E9115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395A2-D44D-4564-9361-D94B585A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3923-E191-4F48-8738-BC866B32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3B5C7-0EC9-4AA5-B7C0-8F78E6FF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9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46234-F7F3-4B8D-B6FD-F4CCB5E2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4CB8E-E77F-4F55-9217-334F565F7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A5BF-C217-4AB7-8EAB-05919F7D3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2E97-66AA-445E-A994-721980D87B2C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BEAD-4E1A-41E7-9956-2C18A779A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2F54C-25AE-49FB-AF4B-67489E81C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53FA-7C3D-4B4E-B327-4E69A10C1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ocr.org.uk/Images/309306-specification-accredited-gcse-psychology-j203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ocr.org.uk/Images/309306-specification-accredited-gcse-psychology-j203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brain Images - Free Download on Freepik">
            <a:extLst>
              <a:ext uri="{FF2B5EF4-FFF2-40B4-BE49-F238E27FC236}">
                <a16:creationId xmlns:a16="http://schemas.microsoft.com/office/drawing/2014/main" id="{6C47C302-D17A-4C5F-9F60-444E1C369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6392" r="6065" b="5765"/>
          <a:stretch/>
        </p:blipFill>
        <p:spPr bwMode="auto">
          <a:xfrm>
            <a:off x="6762733" y="1312333"/>
            <a:ext cx="4797355" cy="46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06F14-66E7-4687-B709-43BAEA9EB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95" y="248133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7200" b="1" dirty="0"/>
              <a:t>GCSE </a:t>
            </a:r>
            <a:br>
              <a:rPr lang="en-GB" sz="7200" b="1" dirty="0"/>
            </a:br>
            <a:r>
              <a:rPr lang="en-GB" sz="7200" b="1" dirty="0"/>
              <a:t>Psychology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7C31C-E096-45F1-A238-630B0D757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2" y="528787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Studying this subject – A guide </a:t>
            </a:r>
          </a:p>
        </p:txBody>
      </p:sp>
      <p:pic>
        <p:nvPicPr>
          <p:cNvPr id="6" name="Picture 4" descr="Kingsmeadow Community School in Gateshead">
            <a:extLst>
              <a:ext uri="{FF2B5EF4-FFF2-40B4-BE49-F238E27FC236}">
                <a16:creationId xmlns:a16="http://schemas.microsoft.com/office/drawing/2014/main" id="{5FD85B25-91F9-4103-8442-C78B30FDD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2" y="421323"/>
            <a:ext cx="4376171" cy="16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9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brain Images - Free Download on Freepik">
            <a:extLst>
              <a:ext uri="{FF2B5EF4-FFF2-40B4-BE49-F238E27FC236}">
                <a16:creationId xmlns:a16="http://schemas.microsoft.com/office/drawing/2014/main" id="{6C47C302-D17A-4C5F-9F60-444E1C3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06F14-66E7-4687-B709-43BAEA9EB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2" y="96579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7200" dirty="0"/>
              <a:t>Please note: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7C31C-E096-45F1-A238-630B0D757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62" y="4698402"/>
            <a:ext cx="11234570" cy="1655762"/>
          </a:xfrm>
        </p:spPr>
        <p:txBody>
          <a:bodyPr>
            <a:normAutofit fontScale="92500"/>
          </a:bodyPr>
          <a:lstStyle/>
          <a:p>
            <a:pPr algn="l"/>
            <a:r>
              <a:rPr lang="en-GB" sz="3200" dirty="0"/>
              <a:t>Students are advised to take only one social science subject at GCSE. </a:t>
            </a:r>
          </a:p>
          <a:p>
            <a:pPr algn="l"/>
            <a:r>
              <a:rPr lang="en-GB" sz="3200" dirty="0"/>
              <a:t>Students will not be permitted to take both Psychology and Sociology </a:t>
            </a:r>
          </a:p>
        </p:txBody>
      </p:sp>
    </p:spTree>
    <p:extLst>
      <p:ext uri="{BB962C8B-B14F-4D97-AF65-F5344CB8AC3E}">
        <p14:creationId xmlns:p14="http://schemas.microsoft.com/office/powerpoint/2010/main" val="183628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brain Images - Free Download on Freepik">
            <a:extLst>
              <a:ext uri="{FF2B5EF4-FFF2-40B4-BE49-F238E27FC236}">
                <a16:creationId xmlns:a16="http://schemas.microsoft.com/office/drawing/2014/main" id="{6C47C302-D17A-4C5F-9F60-444E1C3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06F14-66E7-4687-B709-43BAEA9EB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1" y="126701"/>
            <a:ext cx="9782287" cy="1655762"/>
          </a:xfrm>
        </p:spPr>
        <p:txBody>
          <a:bodyPr>
            <a:normAutofit fontScale="90000"/>
          </a:bodyPr>
          <a:lstStyle/>
          <a:p>
            <a:pPr algn="l"/>
            <a:r>
              <a:rPr lang="en-GB" sz="6600" dirty="0"/>
              <a:t>Component 1:</a:t>
            </a:r>
            <a:br>
              <a:rPr lang="en-GB" sz="7200" dirty="0"/>
            </a:br>
            <a:r>
              <a:rPr lang="en-GB" sz="4900" dirty="0"/>
              <a:t>Studies and applications in Psychology 1  </a:t>
            </a:r>
            <a:endParaRPr lang="en-GB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7C31C-E096-45F1-A238-630B0D757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6730" y="2376523"/>
            <a:ext cx="2725270" cy="4354776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This is an exam based qualification and therefore there is no coursework to be completed.</a:t>
            </a:r>
          </a:p>
          <a:p>
            <a:pPr algn="l"/>
            <a:r>
              <a:rPr lang="en-GB" sz="2000" dirty="0"/>
              <a:t>Students will sit both exams at the end of year 11 and they are equally weighted towards the final grade.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Each paper is written and consists of 90 marks in 90 minutes.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90956E-6082-413B-943A-426E52471415}"/>
              </a:ext>
            </a:extLst>
          </p:cNvPr>
          <p:cNvSpPr txBox="1">
            <a:spLocks/>
          </p:cNvSpPr>
          <p:nvPr/>
        </p:nvSpPr>
        <p:spPr>
          <a:xfrm>
            <a:off x="415961" y="2121328"/>
            <a:ext cx="4392707" cy="435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/>
              <a:t>Topics covered:</a:t>
            </a:r>
          </a:p>
          <a:p>
            <a:pPr algn="l"/>
            <a:endParaRPr lang="en-GB" sz="2800" b="1" dirty="0"/>
          </a:p>
          <a:p>
            <a:pPr marL="457200" indent="-457200" algn="l">
              <a:buFontTx/>
              <a:buChar char="-"/>
            </a:pPr>
            <a:r>
              <a:rPr lang="en-GB" b="1" dirty="0"/>
              <a:t>Criminal psychology</a:t>
            </a:r>
          </a:p>
          <a:p>
            <a:pPr marL="457200" indent="-457200" algn="l">
              <a:buFontTx/>
              <a:buChar char="-"/>
            </a:pPr>
            <a:r>
              <a:rPr lang="en-GB" b="1" dirty="0"/>
              <a:t> </a:t>
            </a:r>
          </a:p>
          <a:p>
            <a:pPr marL="457200" indent="-457200" algn="l">
              <a:buFontTx/>
              <a:buChar char="-"/>
            </a:pPr>
            <a:r>
              <a:rPr lang="en-GB" b="1" dirty="0"/>
              <a:t>Neurodevelopment </a:t>
            </a:r>
          </a:p>
          <a:p>
            <a:pPr marL="457200" indent="-457200" algn="l">
              <a:buFontTx/>
              <a:buChar char="-"/>
            </a:pPr>
            <a:endParaRPr lang="en-GB" b="1" dirty="0"/>
          </a:p>
          <a:p>
            <a:pPr marL="457200" indent="-457200" algn="l">
              <a:buFontTx/>
              <a:buChar char="-"/>
            </a:pPr>
            <a:r>
              <a:rPr lang="en-GB" b="1" dirty="0"/>
              <a:t>Psychological illness </a:t>
            </a:r>
          </a:p>
          <a:p>
            <a:pPr marL="457200" indent="-457200" algn="l">
              <a:buFontTx/>
              <a:buChar char="-"/>
            </a:pPr>
            <a:endParaRPr lang="en-GB" b="1" dirty="0"/>
          </a:p>
          <a:p>
            <a:pPr marL="457200" indent="-457200" algn="l">
              <a:buFontTx/>
              <a:buChar char="-"/>
            </a:pPr>
            <a:r>
              <a:rPr lang="en-GB" b="1" dirty="0"/>
              <a:t>Research methods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BEE8F-25E9-402F-9F71-707184AC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50" y="1909164"/>
            <a:ext cx="2847975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31F00D-602A-4CF7-BC31-A09601429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95" t="8111" r="11911" b="6493"/>
          <a:stretch/>
        </p:blipFill>
        <p:spPr>
          <a:xfrm>
            <a:off x="6921247" y="3509364"/>
            <a:ext cx="2194561" cy="1333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2CBDE-18BA-48E5-B757-01B8E68678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8" t="14358" r="13281" b="15284"/>
          <a:stretch/>
        </p:blipFill>
        <p:spPr>
          <a:xfrm>
            <a:off x="4266285" y="4560065"/>
            <a:ext cx="1846672" cy="1226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B49F84-F108-4E11-AE51-131CD52B7D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84" t="10835" r="7649" b="5994"/>
          <a:stretch/>
        </p:blipFill>
        <p:spPr>
          <a:xfrm>
            <a:off x="7007308" y="4948837"/>
            <a:ext cx="1846673" cy="1782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5C9F6D-B4F7-457C-98B2-07BA1F39F6E1}"/>
              </a:ext>
            </a:extLst>
          </p:cNvPr>
          <p:cNvSpPr txBox="1"/>
          <p:nvPr/>
        </p:nvSpPr>
        <p:spPr>
          <a:xfrm>
            <a:off x="-1" y="6211669"/>
            <a:ext cx="6570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https://www.ocr.org.uk/Images/309306-specification-accredited-gcse-psychology-j203.pdf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6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brain Images - Free Download on Freepik">
            <a:extLst>
              <a:ext uri="{FF2B5EF4-FFF2-40B4-BE49-F238E27FC236}">
                <a16:creationId xmlns:a16="http://schemas.microsoft.com/office/drawing/2014/main" id="{6C47C302-D17A-4C5F-9F60-444E1C3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06F14-66E7-4687-B709-43BAEA9EB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961" y="126701"/>
            <a:ext cx="9782287" cy="1655762"/>
          </a:xfrm>
        </p:spPr>
        <p:txBody>
          <a:bodyPr>
            <a:normAutofit fontScale="90000"/>
          </a:bodyPr>
          <a:lstStyle/>
          <a:p>
            <a:pPr algn="l"/>
            <a:r>
              <a:rPr lang="en-GB" sz="6600" dirty="0"/>
              <a:t>Component 2:</a:t>
            </a:r>
            <a:br>
              <a:rPr lang="en-GB" sz="7200" dirty="0"/>
            </a:br>
            <a:r>
              <a:rPr lang="en-GB" sz="4900" dirty="0"/>
              <a:t>Studies and applications in Psychology 2 </a:t>
            </a:r>
            <a:endParaRPr lang="en-GB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7C31C-E096-45F1-A238-630B0D757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6730" y="2376523"/>
            <a:ext cx="2725270" cy="4354776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This is an exam based qualification and therefore there is no coursework to be completed.</a:t>
            </a:r>
          </a:p>
          <a:p>
            <a:pPr algn="l"/>
            <a:r>
              <a:rPr lang="en-GB" sz="2000" dirty="0"/>
              <a:t>Students will sit both exams at the end of year 11 and they are equally weighted towards the final grade.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Each paper is written and consists of 90 marks in 90 minutes.  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90956E-6082-413B-943A-426E52471415}"/>
              </a:ext>
            </a:extLst>
          </p:cNvPr>
          <p:cNvSpPr txBox="1">
            <a:spLocks/>
          </p:cNvSpPr>
          <p:nvPr/>
        </p:nvSpPr>
        <p:spPr>
          <a:xfrm>
            <a:off x="415961" y="2121328"/>
            <a:ext cx="4392707" cy="435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/>
              <a:t>Topics covered:</a:t>
            </a:r>
          </a:p>
          <a:p>
            <a:pPr algn="l"/>
            <a:endParaRPr lang="en-GB" sz="2800" b="1" dirty="0"/>
          </a:p>
          <a:p>
            <a:pPr marL="457200" indent="-457200" algn="l">
              <a:buFontTx/>
              <a:buChar char="-"/>
            </a:pPr>
            <a:r>
              <a:rPr lang="en-GB" b="1" dirty="0"/>
              <a:t>Social influence</a:t>
            </a:r>
          </a:p>
          <a:p>
            <a:pPr marL="457200" indent="-457200" algn="l">
              <a:buFontTx/>
              <a:buChar char="-"/>
            </a:pPr>
            <a:r>
              <a:rPr lang="en-GB" b="1" dirty="0"/>
              <a:t> </a:t>
            </a:r>
          </a:p>
          <a:p>
            <a:pPr marL="457200" indent="-457200" algn="l">
              <a:buFontTx/>
              <a:buChar char="-"/>
            </a:pPr>
            <a:r>
              <a:rPr lang="en-GB" b="1" dirty="0"/>
              <a:t>Memory </a:t>
            </a:r>
          </a:p>
          <a:p>
            <a:pPr marL="457200" indent="-457200" algn="l">
              <a:buFontTx/>
              <a:buChar char="-"/>
            </a:pPr>
            <a:endParaRPr lang="en-GB" b="1" dirty="0"/>
          </a:p>
          <a:p>
            <a:pPr marL="457200" indent="-457200" algn="l">
              <a:buFontTx/>
              <a:buChar char="-"/>
            </a:pPr>
            <a:r>
              <a:rPr lang="en-GB" b="1" dirty="0"/>
              <a:t>Sleep and dreaming </a:t>
            </a:r>
          </a:p>
          <a:p>
            <a:pPr marL="457200" indent="-457200" algn="l">
              <a:buFontTx/>
              <a:buChar char="-"/>
            </a:pPr>
            <a:endParaRPr lang="en-GB" b="1" dirty="0"/>
          </a:p>
          <a:p>
            <a:pPr marL="457200" indent="-457200" algn="l">
              <a:buFontTx/>
              <a:buChar char="-"/>
            </a:pPr>
            <a:r>
              <a:rPr lang="en-GB" b="1" dirty="0"/>
              <a:t>Research methods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49F84-F108-4E11-AE51-131CD52B7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4" t="10835" r="7649" b="5994"/>
          <a:stretch/>
        </p:blipFill>
        <p:spPr>
          <a:xfrm>
            <a:off x="6239464" y="4948837"/>
            <a:ext cx="1846673" cy="1782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E3C66-3F2B-4374-BEA2-1DDB23B72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753" y="2494192"/>
            <a:ext cx="1665474" cy="1543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1B3DE-9EA2-4241-9146-CBC04C03A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559" y="2697762"/>
            <a:ext cx="1754775" cy="225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251313-AF9D-47B4-8E7D-EFC85B7E6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022" y="4411015"/>
            <a:ext cx="2172490" cy="14966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21A8EF-4FDE-4592-8C63-96170820802C}"/>
              </a:ext>
            </a:extLst>
          </p:cNvPr>
          <p:cNvSpPr txBox="1"/>
          <p:nvPr/>
        </p:nvSpPr>
        <p:spPr>
          <a:xfrm>
            <a:off x="-1" y="6211669"/>
            <a:ext cx="6570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https://www.ocr.org.uk/Images/309306-specification-accredited-gcse-psychology-j203.pdf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33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378" y="3459097"/>
            <a:ext cx="1943488" cy="534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Teaching 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1321" y="1863228"/>
            <a:ext cx="2802230" cy="1890657"/>
            <a:chOff x="7666717" y="3087786"/>
            <a:chExt cx="2802230" cy="1890657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8096088" y="4443704"/>
              <a:ext cx="1943488" cy="5347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b="1"/>
                <a:t>Counselling </a:t>
              </a:r>
              <a:endParaRPr lang="en-GB"/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  <p:pic>
          <p:nvPicPr>
            <p:cNvPr id="14" name="Picture 4" descr="Counselling via EAPs works for employee mental health | Startups Magaz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717" y="3087786"/>
              <a:ext cx="2802230" cy="1355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492922" y="1773284"/>
            <a:ext cx="2373928" cy="2063053"/>
            <a:chOff x="3949489" y="1690832"/>
            <a:chExt cx="2373928" cy="206305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164708" y="3219146"/>
              <a:ext cx="1943488" cy="5347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b="1" dirty="0"/>
                <a:t>Civil service </a:t>
              </a:r>
              <a:endParaRPr lang="en-GB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/>
            </a:p>
          </p:txBody>
        </p:sp>
        <p:pic>
          <p:nvPicPr>
            <p:cNvPr id="4102" name="Picture 6" descr="960+ Civil Servant Stock Illustrations, Royalty-Free Vector Graphics &amp; Clip  Art - iStock | British civil serva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489" y="1690832"/>
              <a:ext cx="2373928" cy="1528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eacher Cartoon Vector Art, Icons, and Graphics f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7" y="1462597"/>
            <a:ext cx="2994750" cy="19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tudents Collaborate Research Cartoon Stock Vector (Royalty Free)  1647247663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 bwMode="auto">
          <a:xfrm>
            <a:off x="411827" y="4131855"/>
            <a:ext cx="2545388" cy="14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712777" y="5660313"/>
            <a:ext cx="1943488" cy="534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Researcher 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472" y="4101586"/>
            <a:ext cx="2581275" cy="177165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683918" y="5796666"/>
            <a:ext cx="2262382" cy="7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Clinical psychologist  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28" name="Picture 4" descr="Business woman sitting at the table. Cute cartoon character | Colour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110" y="2303448"/>
            <a:ext cx="1517198" cy="12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9624755" y="3670814"/>
            <a:ext cx="2262382" cy="7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Business psychologist  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30" name="Picture 6" descr="Detective Cartoon Vector Art, Icons, and Graphics for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04" y="4101586"/>
            <a:ext cx="2042757" cy="16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6563191" y="5893111"/>
            <a:ext cx="2262382" cy="7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Forensic psychologist  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32" name="Picture 8" descr="Judge Cartoon Images – Browse 71,705 Stock Photos, Vectors, and Video |  Adobe Sto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55" y="4354759"/>
            <a:ext cx="1880208" cy="15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9433668" y="6004995"/>
            <a:ext cx="2262382" cy="708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Law and policing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4" name="Picture 4" descr="Colorful brain Images - Free Download on Freepik">
            <a:extLst>
              <a:ext uri="{FF2B5EF4-FFF2-40B4-BE49-F238E27FC236}">
                <a16:creationId xmlns:a16="http://schemas.microsoft.com/office/drawing/2014/main" id="{45213AE2-2B8F-4402-A51F-5FBBC0B0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Transferrable skills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4D22DC-3079-4FAF-B25D-4148B541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Critical thinking </a:t>
            </a:r>
          </a:p>
          <a:p>
            <a:r>
              <a:rPr lang="en-GB" dirty="0"/>
              <a:t>Research skills </a:t>
            </a:r>
          </a:p>
          <a:p>
            <a:r>
              <a:rPr lang="en-GB" dirty="0"/>
              <a:t>Data interpretation</a:t>
            </a:r>
          </a:p>
          <a:p>
            <a:r>
              <a:rPr lang="en-GB" dirty="0"/>
              <a:t>Analytical skills </a:t>
            </a:r>
          </a:p>
          <a:p>
            <a:r>
              <a:rPr lang="en-GB" dirty="0"/>
              <a:t>Communication skills </a:t>
            </a:r>
          </a:p>
          <a:p>
            <a:r>
              <a:rPr lang="en-GB" dirty="0"/>
              <a:t>Evaluation and argumentation </a:t>
            </a:r>
          </a:p>
          <a:p>
            <a:r>
              <a:rPr lang="en-GB" dirty="0"/>
              <a:t>Empathy for others </a:t>
            </a:r>
          </a:p>
          <a:p>
            <a:r>
              <a:rPr lang="en-GB" dirty="0"/>
              <a:t>Problem solving </a:t>
            </a:r>
          </a:p>
          <a:p>
            <a:r>
              <a:rPr lang="en-GB" dirty="0"/>
              <a:t>Ethical awareness</a:t>
            </a:r>
          </a:p>
        </p:txBody>
      </p:sp>
      <p:pic>
        <p:nvPicPr>
          <p:cNvPr id="24" name="Picture 4" descr="Colorful brain Images - Free Download on Freepik">
            <a:extLst>
              <a:ext uri="{FF2B5EF4-FFF2-40B4-BE49-F238E27FC236}">
                <a16:creationId xmlns:a16="http://schemas.microsoft.com/office/drawing/2014/main" id="{76B71EA1-501D-49B7-9B83-08B6488C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0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F3E91-9160-4A9F-82DE-C038ED2D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62" y="1160244"/>
            <a:ext cx="2562225" cy="1781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00DE0F-31A7-4FCC-B975-0558CECDE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987" y="2387600"/>
            <a:ext cx="2705100" cy="1685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E8A417-719A-4BF8-A732-D42F57BD2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99" t="13405" r="17020" b="10934"/>
          <a:stretch/>
        </p:blipFill>
        <p:spPr>
          <a:xfrm>
            <a:off x="5725362" y="3823633"/>
            <a:ext cx="2156132" cy="24174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D0A550-5B21-4760-85DC-5B7934E1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586" y="4318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246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GCSE  Psychology </vt:lpstr>
      <vt:lpstr>Please note: </vt:lpstr>
      <vt:lpstr>Component 1: Studies and applications in Psychology 1  </vt:lpstr>
      <vt:lpstr>Component 2: Studies and applications in Psychology 2 </vt:lpstr>
      <vt:lpstr>Careers </vt:lpstr>
      <vt:lpstr>Transferrable skills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 Psychology</dc:title>
  <dc:creator>R Bell</dc:creator>
  <cp:lastModifiedBy>S O'Brien</cp:lastModifiedBy>
  <cp:revision>4</cp:revision>
  <dcterms:created xsi:type="dcterms:W3CDTF">2026-03-17T11:43:31Z</dcterms:created>
  <dcterms:modified xsi:type="dcterms:W3CDTF">2026-03-17T15:02:15Z</dcterms:modified>
</cp:coreProperties>
</file>